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56" r:id="rId2"/>
  </p:sldIdLst>
  <p:sldSz cx="5759450" cy="3240088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D0AB"/>
    <a:srgbClr val="5F9639"/>
    <a:srgbClr val="A8C97B"/>
    <a:srgbClr val="336600"/>
    <a:srgbClr val="333300"/>
    <a:srgbClr val="00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48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B7252-CFDC-4683-AD78-E6170917E5B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A8A34-D9F1-4B39-B804-53F25EBB57C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4257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Tema do </a:t>
            </a:r>
            <a:r>
              <a:rPr lang="pt-PT" sz="12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projecto</a:t>
            </a:r>
            <a:r>
              <a:rPr lang="pt-PT" sz="1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 divulgação científica sobre tecnologias de mitigação de alterações climáticas, na Captura e Armazenamento Geológico de CO2 (CCS – </a:t>
            </a:r>
            <a:r>
              <a:rPr lang="pt-PT" sz="12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CO2 Capture </a:t>
            </a:r>
            <a:r>
              <a:rPr lang="pt-PT" sz="1200" b="0" i="1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and</a:t>
            </a:r>
            <a:r>
              <a:rPr lang="pt-PT" sz="12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PT" sz="1200" b="0" i="1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Storage</a:t>
            </a:r>
            <a:r>
              <a:rPr lang="pt-PT" sz="1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Três etapas: </a:t>
            </a:r>
            <a:r>
              <a:rPr lang="pt-PT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(1) inquérito de diagnóstico sobre alterações climáticas e CCS*; (2) participação dos alunos numa sessão informativa sobre a mesma temática e o contributo do </a:t>
            </a:r>
            <a:r>
              <a:rPr lang="pt-PT" sz="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InCarbon</a:t>
            </a:r>
            <a:r>
              <a:rPr lang="pt-PT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 (3) segundo inquérito para avaliação dos contributos da sessão na perceção sobre alterações climáticas e o contributo da tecnologia CCS. </a:t>
            </a:r>
            <a:endParaRPr lang="pt-PT" sz="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1200" dirty="0"/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5A8A34-D9F1-4B39-B804-53F25EBB57CB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76912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41B83-25EE-494F-A1A7-5F1AA38BE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31" y="530264"/>
            <a:ext cx="4319588" cy="1128031"/>
          </a:xfrm>
        </p:spPr>
        <p:txBody>
          <a:bodyPr anchor="b"/>
          <a:lstStyle>
            <a:lvl1pPr algn="ctr">
              <a:defRPr sz="2834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E564BD-2C66-4C82-906A-9CBEB20C9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931" y="1701796"/>
            <a:ext cx="4319588" cy="782271"/>
          </a:xfrm>
        </p:spPr>
        <p:txBody>
          <a:bodyPr/>
          <a:lstStyle>
            <a:lvl1pPr marL="0" indent="0" algn="ctr">
              <a:buNone/>
              <a:defRPr sz="1134"/>
            </a:lvl1pPr>
            <a:lvl2pPr marL="215981" indent="0" algn="ctr">
              <a:buNone/>
              <a:defRPr sz="945"/>
            </a:lvl2pPr>
            <a:lvl3pPr marL="431963" indent="0" algn="ctr">
              <a:buNone/>
              <a:defRPr sz="850"/>
            </a:lvl3pPr>
            <a:lvl4pPr marL="647944" indent="0" algn="ctr">
              <a:buNone/>
              <a:defRPr sz="756"/>
            </a:lvl4pPr>
            <a:lvl5pPr marL="863925" indent="0" algn="ctr">
              <a:buNone/>
              <a:defRPr sz="756"/>
            </a:lvl5pPr>
            <a:lvl6pPr marL="1079906" indent="0" algn="ctr">
              <a:buNone/>
              <a:defRPr sz="756"/>
            </a:lvl6pPr>
            <a:lvl7pPr marL="1295888" indent="0" algn="ctr">
              <a:buNone/>
              <a:defRPr sz="756"/>
            </a:lvl7pPr>
            <a:lvl8pPr marL="1511869" indent="0" algn="ctr">
              <a:buNone/>
              <a:defRPr sz="756"/>
            </a:lvl8pPr>
            <a:lvl9pPr marL="1727850" indent="0" algn="ctr">
              <a:buNone/>
              <a:defRPr sz="756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C916752-5C2B-4CCF-B4CD-6BED7E452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4AF5156-8D83-42E1-BE0B-D5350F61D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83E4474-AC60-4C44-ACE9-35F8728E4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4143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36B7A1-A334-4AEA-913E-A044B3018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1E08AB3-62DF-4FD1-B352-D6740B023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AD36413-4439-45CC-99EE-4382CFCD5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2A6BEF1-21A0-4FF0-9FCC-EBC979085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A2E6C7D-C25F-4D18-B8DD-B4D5272F7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965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6504BE-1D3C-41DA-A884-5DDA25FCA2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121607" y="172505"/>
            <a:ext cx="1241881" cy="2745825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B2AF96B-AC4D-46A1-B5BE-55C574C0E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95962" y="172505"/>
            <a:ext cx="3653651" cy="2745825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D5B3F8B-EE95-4A18-9B80-B3325C5BB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7D2C16A-513C-4FCB-BC82-D2D68484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79269C1-42BC-453A-A265-B69D69766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906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CEB47-FC53-49A2-B067-AEDA24BF7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EE88A12-B4CB-4533-93F5-0614451D3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9CE69B1-058B-4573-BC05-C844A62A2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225644A-63CF-41BD-9437-8DBC4C2C0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9646F2F-5B28-4BC3-A6B7-6202079B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295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09299-9AD2-4B98-B28B-F1540D3F9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62" y="807773"/>
            <a:ext cx="4967526" cy="1347786"/>
          </a:xfrm>
        </p:spPr>
        <p:txBody>
          <a:bodyPr anchor="b"/>
          <a:lstStyle>
            <a:lvl1pPr>
              <a:defRPr sz="2834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C708991-9702-481E-9084-48E8BA9CE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2962" y="2168309"/>
            <a:ext cx="4967526" cy="708769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1pPr>
            <a:lvl2pPr marL="215981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2pPr>
            <a:lvl3pPr marL="431963" indent="0">
              <a:buNone/>
              <a:defRPr sz="850">
                <a:solidFill>
                  <a:schemeClr val="tx1">
                    <a:tint val="75000"/>
                  </a:schemeClr>
                </a:solidFill>
              </a:defRPr>
            </a:lvl3pPr>
            <a:lvl4pPr marL="647944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4pPr>
            <a:lvl5pPr marL="863925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5pPr>
            <a:lvl6pPr marL="1079906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6pPr>
            <a:lvl7pPr marL="1295888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7pPr>
            <a:lvl8pPr marL="1511869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8pPr>
            <a:lvl9pPr marL="1727850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BCF88AA-B1ED-4547-9F81-2D29644CB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AE89E9B-22FF-41C7-B5B8-3D3DB310E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EFDE92B-E606-44DB-A2E5-0DCE32836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3135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32BC88-D958-4F3C-946A-16534E9E4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183B6F7-F0F4-4BED-936A-DAAE9C5DAC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962" y="862523"/>
            <a:ext cx="2447766" cy="2055806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F8B357D8-9F95-462A-BE09-EE12605892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15722" y="862523"/>
            <a:ext cx="2447766" cy="2055806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8CB8D39-52CB-4C75-833F-17278E8CA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1E01962-9C27-4E78-B774-30049EC17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6ACF3B8-499B-4829-A10E-68AB4CE58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036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0CAEB-E4F8-4B6C-B435-369FD8B25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712" y="172505"/>
            <a:ext cx="4967526" cy="62626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751F146-0343-4657-AA2E-FD9D821E7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713" y="794272"/>
            <a:ext cx="2436517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BEE44C-58B4-4432-804F-6C4E4C61B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713" y="1183532"/>
            <a:ext cx="2436517" cy="174079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AB1DF08F-4F60-41B5-BB0B-64B61BE58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15722" y="794272"/>
            <a:ext cx="2448516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68E17ABC-CD75-43CF-A80C-AF2E705D0E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15722" y="1183532"/>
            <a:ext cx="2448516" cy="174079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16FD9131-4A47-4EBA-9BA4-268F031EB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3D79C494-367C-4241-9669-809A9F226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9A397447-5583-4BAC-B14E-599EE0B7D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59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85ACB6-B24B-4BCB-A2FE-DEBB5D165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9B79E01-6F42-4FAE-A0C0-0C293805F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0311A1BE-BAAC-4B14-B2C7-46C17CF77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270B1707-CA69-485C-BE2D-0D508A1CA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9857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EC29397A-1587-49EC-8983-30C01994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8704BEBA-4616-408F-A5D6-3EBFC69A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96CE1C3-73D7-4031-9354-EBCFD008C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494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3C172C-0C5A-4E2D-922C-A75935DA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713" y="216006"/>
            <a:ext cx="1857572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1EF6746-50F4-4B7B-BF73-0793B6293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516" y="466513"/>
            <a:ext cx="2915722" cy="2302563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8510C8D-22E1-48C5-A289-1A73A33F8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6713" y="972026"/>
            <a:ext cx="1857572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01F1F2D-5B48-4089-99F3-D51A07963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DE01C75-1D86-4F65-925B-490761172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D69C98C-60ED-4600-8D33-BBB36E77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4085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45A511-5811-4D02-B104-4DA3A8883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713" y="216006"/>
            <a:ext cx="1857572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A5D47630-E82D-41E6-925A-A9A034BCFA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448516" y="466513"/>
            <a:ext cx="2915722" cy="2302563"/>
          </a:xfrm>
        </p:spPr>
        <p:txBody>
          <a:bodyPr/>
          <a:lstStyle>
            <a:lvl1pPr marL="0" indent="0">
              <a:buNone/>
              <a:defRPr sz="1512"/>
            </a:lvl1pPr>
            <a:lvl2pPr marL="215981" indent="0">
              <a:buNone/>
              <a:defRPr sz="1323"/>
            </a:lvl2pPr>
            <a:lvl3pPr marL="431963" indent="0">
              <a:buNone/>
              <a:defRPr sz="1134"/>
            </a:lvl3pPr>
            <a:lvl4pPr marL="647944" indent="0">
              <a:buNone/>
              <a:defRPr sz="945"/>
            </a:lvl4pPr>
            <a:lvl5pPr marL="863925" indent="0">
              <a:buNone/>
              <a:defRPr sz="945"/>
            </a:lvl5pPr>
            <a:lvl6pPr marL="1079906" indent="0">
              <a:buNone/>
              <a:defRPr sz="945"/>
            </a:lvl6pPr>
            <a:lvl7pPr marL="1295888" indent="0">
              <a:buNone/>
              <a:defRPr sz="945"/>
            </a:lvl7pPr>
            <a:lvl8pPr marL="1511869" indent="0">
              <a:buNone/>
              <a:defRPr sz="945"/>
            </a:lvl8pPr>
            <a:lvl9pPr marL="1727850" indent="0">
              <a:buNone/>
              <a:defRPr sz="945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74A03507-E2E1-4464-87A1-DB5F979C2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6713" y="972026"/>
            <a:ext cx="1857572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0672353-4654-42FF-AACC-CCABF6896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A172C7D-1064-414F-BAC2-F625E71B2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812B90A-731A-4131-8170-5CED8FAA2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320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E6560584-F4EC-4014-8BF7-3A3B64650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962" y="172505"/>
            <a:ext cx="4967526" cy="62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6ADBA7A-A25D-4A1C-A79B-83044498E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962" y="862523"/>
            <a:ext cx="4967526" cy="2055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948731C-A2F5-41EC-BA13-10ADF3607D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5962" y="3003082"/>
            <a:ext cx="1295876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5FF9F-F078-401F-8AAA-2C780E4C5EA7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7BFD606-67D7-486F-80DA-681F1D68D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07818" y="3003082"/>
            <a:ext cx="1943814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BEE224E-C6BF-41D4-A56F-9034DBDCE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67612" y="3003082"/>
            <a:ext cx="1295876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6716A-03EA-4C3A-B73E-F9A99BEDF03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9484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jpeg"/><Relationship Id="rId3" Type="http://schemas.openxmlformats.org/officeDocument/2006/relationships/image" Target="../media/image1.png"/><Relationship Id="rId7" Type="http://schemas.openxmlformats.org/officeDocument/2006/relationships/image" Target="../media/image4.jpg"/><Relationship Id="rId12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microsoft.com/office/2007/relationships/hdphoto" Target="../media/hdphoto2.wdp"/><Relationship Id="rId5" Type="http://schemas.microsoft.com/office/2007/relationships/hdphoto" Target="../media/hdphoto1.wdp"/><Relationship Id="rId15" Type="http://schemas.openxmlformats.org/officeDocument/2006/relationships/image" Target="../media/image11.jp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000"/>
            <a:lum/>
          </a:blip>
          <a:srcRect/>
          <a:stretch>
            <a:fillRect t="-37000" b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Agrupar 30">
            <a:extLst>
              <a:ext uri="{FF2B5EF4-FFF2-40B4-BE49-F238E27FC236}">
                <a16:creationId xmlns:a16="http://schemas.microsoft.com/office/drawing/2014/main" id="{3F959D81-8849-47BA-AC81-FDD45C50DDCD}"/>
              </a:ext>
            </a:extLst>
          </p:cNvPr>
          <p:cNvGrpSpPr/>
          <p:nvPr/>
        </p:nvGrpSpPr>
        <p:grpSpPr>
          <a:xfrm>
            <a:off x="-107554" y="1001104"/>
            <a:ext cx="2452897" cy="2064824"/>
            <a:chOff x="-43844" y="1016852"/>
            <a:chExt cx="2549305" cy="2102525"/>
          </a:xfrm>
        </p:grpSpPr>
        <p:pic>
          <p:nvPicPr>
            <p:cNvPr id="8" name="Imagem 7" descr="Uma imagem com criatividade, design&#10;&#10;Descrição gerada automaticamente com confiança baixa">
              <a:extLst>
                <a:ext uri="{FF2B5EF4-FFF2-40B4-BE49-F238E27FC236}">
                  <a16:creationId xmlns:a16="http://schemas.microsoft.com/office/drawing/2014/main" id="{8BFA6464-252D-44C1-ACE9-8335E2EC6F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7840" l="4338" r="92466">
                          <a14:foregroundMark x1="2968" y1="92284" x2="21461" y2="98148"/>
                          <a14:foregroundMark x1="21461" y1="98148" x2="40411" y2="97840"/>
                          <a14:foregroundMark x1="40411" y1="97840" x2="69635" y2="98148"/>
                          <a14:foregroundMark x1="69635" y1="98148" x2="69863" y2="98148"/>
                          <a14:foregroundMark x1="70776" y1="96296" x2="89498" y2="96296"/>
                          <a14:foregroundMark x1="89498" y1="96296" x2="92694" y2="71605"/>
                          <a14:foregroundMark x1="92694" y1="71605" x2="55023" y2="309"/>
                          <a14:foregroundMark x1="46575" y1="2469" x2="18265" y2="43519"/>
                          <a14:foregroundMark x1="18265" y1="43519" x2="7763" y2="66975"/>
                          <a14:foregroundMark x1="7763" y1="66975" x2="4566" y2="91667"/>
                          <a14:foregroundMark x1="4566" y1="91667" x2="10274" y2="97531"/>
                          <a14:foregroundMark x1="45662" y1="3395" x2="55023" y2="0"/>
                          <a14:foregroundMark x1="42237" y1="12037" x2="17352" y2="50617"/>
                          <a14:foregroundMark x1="17352" y1="50617" x2="8447" y2="78086"/>
                          <a14:foregroundMark x1="64155" y1="25926" x2="89954" y2="73765"/>
                          <a14:foregroundMark x1="91553" y1="80247" x2="90183" y2="93519"/>
                          <a14:foregroundMark x1="92237" y1="83333" x2="89954" y2="9351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3844" y="1016852"/>
              <a:ext cx="2549305" cy="2102525"/>
            </a:xfrm>
            <a:prstGeom prst="rect">
              <a:avLst/>
            </a:prstGeom>
          </p:spPr>
        </p:pic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A676153F-3F76-4F05-BB9F-5B8F1CC44DF6}"/>
                </a:ext>
              </a:extLst>
            </p:cNvPr>
            <p:cNvSpPr txBox="1"/>
            <p:nvPr/>
          </p:nvSpPr>
          <p:spPr>
            <a:xfrm>
              <a:off x="978976" y="1342244"/>
              <a:ext cx="50366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700" b="1" dirty="0"/>
                <a:t>Objetivo</a:t>
              </a:r>
            </a:p>
          </p:txBody>
        </p: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67F95684-C77C-4372-9282-4DF699301983}"/>
                </a:ext>
              </a:extLst>
            </p:cNvPr>
            <p:cNvSpPr txBox="1"/>
            <p:nvPr/>
          </p:nvSpPr>
          <p:spPr>
            <a:xfrm>
              <a:off x="923636" y="1748206"/>
              <a:ext cx="646331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700" b="1" dirty="0"/>
                <a:t>Público Alvo</a:t>
              </a:r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E8163A31-5A0B-4CF1-ADCC-34408284E69C}"/>
                </a:ext>
              </a:extLst>
            </p:cNvPr>
            <p:cNvSpPr txBox="1"/>
            <p:nvPr/>
          </p:nvSpPr>
          <p:spPr>
            <a:xfrm>
              <a:off x="777199" y="2187676"/>
              <a:ext cx="1034257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700" b="1" dirty="0"/>
                <a:t>Descrição da Atividade</a:t>
              </a:r>
            </a:p>
          </p:txBody>
        </p:sp>
        <p:sp>
          <p:nvSpPr>
            <p:cNvPr id="30" name="CaixaDeTexto 29">
              <a:extLst>
                <a:ext uri="{FF2B5EF4-FFF2-40B4-BE49-F238E27FC236}">
                  <a16:creationId xmlns:a16="http://schemas.microsoft.com/office/drawing/2014/main" id="{A3DF397E-9E02-43BB-9293-4559F8CEB38B}"/>
                </a:ext>
              </a:extLst>
            </p:cNvPr>
            <p:cNvSpPr txBox="1"/>
            <p:nvPr/>
          </p:nvSpPr>
          <p:spPr>
            <a:xfrm>
              <a:off x="737145" y="2622669"/>
              <a:ext cx="1104790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700" b="1" dirty="0"/>
                <a:t>Planeamento e Proposta</a:t>
              </a:r>
            </a:p>
          </p:txBody>
        </p:sp>
      </p:grp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ECA0DCF5-915E-4837-9122-BB4F9572CF1E}"/>
              </a:ext>
            </a:extLst>
          </p:cNvPr>
          <p:cNvGrpSpPr/>
          <p:nvPr/>
        </p:nvGrpSpPr>
        <p:grpSpPr>
          <a:xfrm>
            <a:off x="3879007" y="472616"/>
            <a:ext cx="1935285" cy="1940226"/>
            <a:chOff x="3691074" y="662716"/>
            <a:chExt cx="1757719" cy="1746133"/>
          </a:xfrm>
        </p:grpSpPr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71C3480F-8C26-4F65-B909-FA8AFC3A7A2D}"/>
                </a:ext>
              </a:extLst>
            </p:cNvPr>
            <p:cNvGrpSpPr/>
            <p:nvPr/>
          </p:nvGrpSpPr>
          <p:grpSpPr>
            <a:xfrm>
              <a:off x="3691074" y="662716"/>
              <a:ext cx="1757719" cy="1746133"/>
              <a:chOff x="3744427" y="799069"/>
              <a:chExt cx="1757719" cy="1746133"/>
            </a:xfrm>
          </p:grpSpPr>
          <p:pic>
            <p:nvPicPr>
              <p:cNvPr id="3" name="Imagem 2" descr="Uma imagem com desenho, círculo, clipart, ilustração&#10;&#10;Descrição gerada automaticamente">
                <a:extLst>
                  <a:ext uri="{FF2B5EF4-FFF2-40B4-BE49-F238E27FC236}">
                    <a16:creationId xmlns:a16="http://schemas.microsoft.com/office/drawing/2014/main" id="{5AFD8B16-C682-45BC-9E4C-9594DD6BAC0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710" t="4162" r="5119" b="5268"/>
              <a:stretch/>
            </p:blipFill>
            <p:spPr>
              <a:xfrm>
                <a:off x="3744427" y="799069"/>
                <a:ext cx="1757719" cy="1746133"/>
              </a:xfrm>
              <a:prstGeom prst="rect">
                <a:avLst/>
              </a:prstGeom>
            </p:spPr>
          </p:pic>
          <p:sp>
            <p:nvSpPr>
              <p:cNvPr id="2" name="CaixaDeTexto 1">
                <a:extLst>
                  <a:ext uri="{FF2B5EF4-FFF2-40B4-BE49-F238E27FC236}">
                    <a16:creationId xmlns:a16="http://schemas.microsoft.com/office/drawing/2014/main" id="{5B90E959-AFC6-4B50-BD05-034EE0A0E55E}"/>
                  </a:ext>
                </a:extLst>
              </p:cNvPr>
              <p:cNvSpPr txBox="1"/>
              <p:nvPr/>
            </p:nvSpPr>
            <p:spPr>
              <a:xfrm>
                <a:off x="4348313" y="1005660"/>
                <a:ext cx="44983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PT" sz="700" b="1" dirty="0"/>
                  <a:t>≈ 300 alunos</a:t>
                </a:r>
              </a:p>
            </p:txBody>
          </p:sp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0E637EA7-63E6-4F7E-A4DA-39353C2EB3E2}"/>
                  </a:ext>
                </a:extLst>
              </p:cNvPr>
              <p:cNvSpPr txBox="1"/>
              <p:nvPr/>
            </p:nvSpPr>
            <p:spPr>
              <a:xfrm>
                <a:off x="3744427" y="1898127"/>
                <a:ext cx="6463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PT" sz="600" b="1" dirty="0"/>
                  <a:t>Participativos</a:t>
                </a:r>
              </a:p>
              <a:p>
                <a:pPr algn="ctr"/>
                <a:r>
                  <a:rPr lang="pt-PT" sz="600" b="1" dirty="0"/>
                  <a:t>e interessados</a:t>
                </a:r>
              </a:p>
            </p:txBody>
          </p:sp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F508DF86-AAD1-421E-A8C1-D9F7962C82AF}"/>
                  </a:ext>
                </a:extLst>
              </p:cNvPr>
              <p:cNvSpPr txBox="1"/>
              <p:nvPr/>
            </p:nvSpPr>
            <p:spPr>
              <a:xfrm>
                <a:off x="4778477" y="1877018"/>
                <a:ext cx="6632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PT" sz="600" b="1" dirty="0"/>
                  <a:t>Tecnologia CCS</a:t>
                </a:r>
              </a:p>
              <a:p>
                <a:pPr algn="ctr"/>
                <a:r>
                  <a:rPr lang="pt-PT" sz="600" b="1" dirty="0"/>
                  <a:t> desconhecida</a:t>
                </a:r>
              </a:p>
              <a:p>
                <a:pPr algn="ctr"/>
                <a:r>
                  <a:rPr lang="pt-PT" sz="600" b="1" dirty="0"/>
                  <a:t>no geral</a:t>
                </a:r>
              </a:p>
            </p:txBody>
          </p:sp>
        </p:grpSp>
        <p:sp>
          <p:nvSpPr>
            <p:cNvPr id="35" name="CaixaDeTexto 34">
              <a:extLst>
                <a:ext uri="{FF2B5EF4-FFF2-40B4-BE49-F238E27FC236}">
                  <a16:creationId xmlns:a16="http://schemas.microsoft.com/office/drawing/2014/main" id="{0E7011DA-B779-42F6-9C38-825D071BEA26}"/>
                </a:ext>
              </a:extLst>
            </p:cNvPr>
            <p:cNvSpPr txBox="1"/>
            <p:nvPr/>
          </p:nvSpPr>
          <p:spPr>
            <a:xfrm>
              <a:off x="4094344" y="1487366"/>
              <a:ext cx="8985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600" b="1" dirty="0"/>
                <a:t>Alterações climáticas</a:t>
              </a:r>
            </a:p>
            <a:p>
              <a:pPr algn="ctr"/>
              <a:r>
                <a:rPr lang="pt-PT" sz="600" b="1" dirty="0"/>
                <a:t>Tecnologias de Mitigação</a:t>
              </a:r>
            </a:p>
          </p:txBody>
        </p:sp>
      </p:grpSp>
      <p:pic>
        <p:nvPicPr>
          <p:cNvPr id="5" name="Imagem 4" descr="Uma imagem com texto, Tipo de letra, Gráficos, logótipo&#10;&#10;Descrição gerada automaticamente">
            <a:extLst>
              <a:ext uri="{FF2B5EF4-FFF2-40B4-BE49-F238E27FC236}">
                <a16:creationId xmlns:a16="http://schemas.microsoft.com/office/drawing/2014/main" id="{BE67871B-63D3-42D8-B3F0-7558260E7F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83"/>
            <a:ext cx="1126836" cy="462255"/>
          </a:xfrm>
          <a:prstGeom prst="rect">
            <a:avLst/>
          </a:prstGeom>
        </p:spPr>
      </p:pic>
      <p:cxnSp>
        <p:nvCxnSpPr>
          <p:cNvPr id="19" name="Conexão reta 18">
            <a:extLst>
              <a:ext uri="{FF2B5EF4-FFF2-40B4-BE49-F238E27FC236}">
                <a16:creationId xmlns:a16="http://schemas.microsoft.com/office/drawing/2014/main" id="{77515FB2-88E3-42E0-9AD3-C9D4C9CD0ED9}"/>
              </a:ext>
            </a:extLst>
          </p:cNvPr>
          <p:cNvCxnSpPr>
            <a:cxnSpLocks/>
          </p:cNvCxnSpPr>
          <p:nvPr/>
        </p:nvCxnSpPr>
        <p:spPr>
          <a:xfrm>
            <a:off x="0" y="475338"/>
            <a:ext cx="5759450" cy="0"/>
          </a:xfrm>
          <a:prstGeom prst="line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7E7207F-824E-4C7E-B818-A1200A3A3BC1}"/>
              </a:ext>
            </a:extLst>
          </p:cNvPr>
          <p:cNvSpPr txBox="1"/>
          <p:nvPr/>
        </p:nvSpPr>
        <p:spPr>
          <a:xfrm rot="18465442">
            <a:off x="-208904" y="1407837"/>
            <a:ext cx="130549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700" b="1" dirty="0">
                <a:solidFill>
                  <a:srgbClr val="000000"/>
                </a:solidFill>
                <a:latin typeface="Calibri" panose="020F0502020204030204" pitchFamily="34" charset="0"/>
              </a:rPr>
              <a:t>A</a:t>
            </a:r>
            <a:r>
              <a:rPr lang="pt-PT" sz="7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lunos do ensino secundário </a:t>
            </a:r>
            <a:endParaRPr lang="pt-PT" sz="700" b="1" dirty="0"/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6B657FD-94B4-486F-A1A6-06FC4BBBB06B}"/>
              </a:ext>
            </a:extLst>
          </p:cNvPr>
          <p:cNvGrpSpPr/>
          <p:nvPr/>
        </p:nvGrpSpPr>
        <p:grpSpPr>
          <a:xfrm>
            <a:off x="753129" y="-2279"/>
            <a:ext cx="5061163" cy="417802"/>
            <a:chOff x="753129" y="16193"/>
            <a:chExt cx="5061163" cy="417802"/>
          </a:xfrm>
        </p:grpSpPr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ED70FB50-6270-4A91-B53E-C9FA7AF77C9F}"/>
                </a:ext>
              </a:extLst>
            </p:cNvPr>
            <p:cNvSpPr txBox="1"/>
            <p:nvPr/>
          </p:nvSpPr>
          <p:spPr>
            <a:xfrm>
              <a:off x="753129" y="16193"/>
              <a:ext cx="5061163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PT" sz="1050" b="1" i="0" u="none" strike="noStrike" baseline="0" dirty="0">
                  <a:solidFill>
                    <a:schemeClr val="tx2"/>
                  </a:solidFill>
                  <a:latin typeface="Centaur" panose="02030504050205020304" pitchFamily="18" charset="0"/>
                  <a:cs typeface="Cavolini" panose="020B0502040204020203" pitchFamily="66" charset="0"/>
                </a:rPr>
                <a:t>Comunicar sobre Armazenamento Geológico de CO</a:t>
              </a:r>
              <a:r>
                <a:rPr lang="pt-PT" sz="1050" b="1" i="0" u="none" strike="noStrike" baseline="-25000" dirty="0">
                  <a:solidFill>
                    <a:schemeClr val="tx2"/>
                  </a:solidFill>
                  <a:latin typeface="Centaur" panose="02030504050205020304" pitchFamily="18" charset="0"/>
                  <a:cs typeface="Cavolini" panose="020B0502040204020203" pitchFamily="66" charset="0"/>
                </a:rPr>
                <a:t>2</a:t>
              </a:r>
              <a:r>
                <a:rPr lang="pt-PT" sz="1050" b="1" i="0" u="none" strike="noStrike" baseline="0" dirty="0">
                  <a:solidFill>
                    <a:schemeClr val="tx2"/>
                  </a:solidFill>
                  <a:latin typeface="Centaur" panose="02030504050205020304" pitchFamily="18" charset="0"/>
                  <a:cs typeface="Cavolini" panose="020B0502040204020203" pitchFamily="66" charset="0"/>
                </a:rPr>
                <a:t>: O projeto </a:t>
              </a:r>
              <a:r>
                <a:rPr lang="pt-PT" sz="1050" b="1" i="0" u="none" strike="noStrike" baseline="0" dirty="0" err="1">
                  <a:solidFill>
                    <a:schemeClr val="tx2"/>
                  </a:solidFill>
                  <a:latin typeface="Centaur" panose="02030504050205020304" pitchFamily="18" charset="0"/>
                  <a:cs typeface="Cavolini" panose="020B0502040204020203" pitchFamily="66" charset="0"/>
                </a:rPr>
                <a:t>InCarbon</a:t>
              </a:r>
              <a:r>
                <a:rPr lang="pt-PT" sz="1050" b="1" i="0" u="none" strike="noStrike" baseline="0" dirty="0">
                  <a:solidFill>
                    <a:schemeClr val="tx2"/>
                  </a:solidFill>
                  <a:latin typeface="Centaur" panose="02030504050205020304" pitchFamily="18" charset="0"/>
                  <a:cs typeface="Cavolini" panose="020B0502040204020203" pitchFamily="66" charset="0"/>
                </a:rPr>
                <a:t> na Comunidade Escolar </a:t>
              </a:r>
              <a:endParaRPr lang="pt-PT" sz="1050" b="1" dirty="0">
                <a:solidFill>
                  <a:schemeClr val="tx2"/>
                </a:solidFill>
                <a:latin typeface="Centaur" panose="02030504050205020304" pitchFamily="18" charset="0"/>
                <a:cs typeface="Cavolini" panose="020B0502040204020203" pitchFamily="66" charset="0"/>
              </a:endParaRPr>
            </a:p>
          </p:txBody>
        </p:sp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FEED094E-7490-4DC9-9212-F9FA70AF9187}"/>
                </a:ext>
              </a:extLst>
            </p:cNvPr>
            <p:cNvSpPr txBox="1"/>
            <p:nvPr/>
          </p:nvSpPr>
          <p:spPr>
            <a:xfrm>
              <a:off x="1593902" y="233940"/>
              <a:ext cx="3024908" cy="2000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PT" sz="700" i="1" dirty="0"/>
                <a:t>Catarina Pinho, Júlio Carneiro, Patrícia Moita, Jorge Pedro</a:t>
              </a:r>
            </a:p>
          </p:txBody>
        </p:sp>
      </p:grpSp>
      <p:pic>
        <p:nvPicPr>
          <p:cNvPr id="13" name="Imagem 12" descr="Uma imagem com Tipo de letra, Gráficos, texto, design gráfico&#10;&#10;Descrição gerada automaticamente">
            <a:extLst>
              <a:ext uri="{FF2B5EF4-FFF2-40B4-BE49-F238E27FC236}">
                <a16:creationId xmlns:a16="http://schemas.microsoft.com/office/drawing/2014/main" id="{15EC5F33-F6BE-456B-8F2A-199C54E9D0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286" y="233940"/>
            <a:ext cx="936000" cy="223071"/>
          </a:xfrm>
          <a:prstGeom prst="rect">
            <a:avLst/>
          </a:prstGeom>
        </p:spPr>
      </p:pic>
      <p:pic>
        <p:nvPicPr>
          <p:cNvPr id="15" name="Imagem 14" descr="Uma imagem com Tipo de letra, captura de ecrã, texto, Gráficos&#10;&#10;Descrição gerada automaticamente">
            <a:extLst>
              <a:ext uri="{FF2B5EF4-FFF2-40B4-BE49-F238E27FC236}">
                <a16:creationId xmlns:a16="http://schemas.microsoft.com/office/drawing/2014/main" id="{50F48F1F-99D6-42B7-821F-D5CF2443110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6" y="514987"/>
            <a:ext cx="2452897" cy="378914"/>
          </a:xfrm>
          <a:prstGeom prst="rect">
            <a:avLst/>
          </a:prstGeom>
        </p:spPr>
      </p:pic>
      <p:pic>
        <p:nvPicPr>
          <p:cNvPr id="38" name="Imagem 37">
            <a:extLst>
              <a:ext uri="{FF2B5EF4-FFF2-40B4-BE49-F238E27FC236}">
                <a16:creationId xmlns:a16="http://schemas.microsoft.com/office/drawing/2014/main" id="{76058CF2-5D93-4CBC-ADD4-2BE90ADDD10F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6837" r="90000">
                        <a14:foregroundMark x1="7959" y1="29082" x2="40306" y2="76735"/>
                        <a14:foregroundMark x1="40306" y1="76735" x2="94388" y2="56429"/>
                        <a14:foregroundMark x1="94388" y1="56429" x2="40408" y2="27347"/>
                        <a14:foregroundMark x1="40408" y1="27347" x2="6837" y2="26735"/>
                        <a14:foregroundMark x1="47959" y1="40510" x2="47959" y2="405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28847">
            <a:off x="1371356" y="1329683"/>
            <a:ext cx="304627" cy="304627"/>
          </a:xfrm>
          <a:prstGeom prst="rect">
            <a:avLst/>
          </a:prstGeom>
        </p:spPr>
      </p:pic>
      <p:sp>
        <p:nvSpPr>
          <p:cNvPr id="44" name="CaixaDeTexto 43">
            <a:extLst>
              <a:ext uri="{FF2B5EF4-FFF2-40B4-BE49-F238E27FC236}">
                <a16:creationId xmlns:a16="http://schemas.microsoft.com/office/drawing/2014/main" id="{459260ED-0B12-44FF-9C23-E611239796A5}"/>
              </a:ext>
            </a:extLst>
          </p:cNvPr>
          <p:cNvSpPr txBox="1"/>
          <p:nvPr/>
        </p:nvSpPr>
        <p:spPr>
          <a:xfrm>
            <a:off x="1298816" y="887680"/>
            <a:ext cx="15692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7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Apresentação/divulgação do projeto </a:t>
            </a:r>
            <a:r>
              <a:rPr lang="pt-PT" sz="700" b="1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InCarbon</a:t>
            </a:r>
            <a:r>
              <a:rPr lang="pt-PT" sz="7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r>
              <a:rPr lang="pt-PT" sz="7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PT" sz="70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Carbonatação </a:t>
            </a:r>
            <a:r>
              <a:rPr lang="pt-PT" sz="700" i="1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in-situ</a:t>
            </a:r>
            <a:r>
              <a:rPr lang="pt-PT" sz="70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para redução de emissões de CO</a:t>
            </a:r>
            <a:r>
              <a:rPr lang="pt-PT" sz="700" i="1" u="none" strike="noStrike" baseline="-25000" dirty="0">
                <a:solidFill>
                  <a:srgbClr val="000000"/>
                </a:solidFill>
                <a:latin typeface="Calibri" panose="020F0502020204030204" pitchFamily="34" charset="0"/>
              </a:rPr>
              <a:t>2</a:t>
            </a:r>
            <a:r>
              <a:rPr lang="pt-PT" sz="70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de fontes energéticas e industriais no Alentejo.</a:t>
            </a:r>
            <a:endParaRPr lang="pt-PT" sz="700" i="1" dirty="0"/>
          </a:p>
        </p:txBody>
      </p:sp>
      <p:pic>
        <p:nvPicPr>
          <p:cNvPr id="45" name="Imagem 44">
            <a:extLst>
              <a:ext uri="{FF2B5EF4-FFF2-40B4-BE49-F238E27FC236}">
                <a16:creationId xmlns:a16="http://schemas.microsoft.com/office/drawing/2014/main" id="{E1EAE1B4-15DB-4605-9480-AA4CADE7B183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6837" r="90000">
                        <a14:foregroundMark x1="7959" y1="29082" x2="40306" y2="76735"/>
                        <a14:foregroundMark x1="40306" y1="76735" x2="94388" y2="56429"/>
                        <a14:foregroundMark x1="94388" y1="56429" x2="40408" y2="27347"/>
                        <a14:foregroundMark x1="40408" y1="27347" x2="6837" y2="26735"/>
                        <a14:foregroundMark x1="47959" y1="40510" x2="47959" y2="405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125035">
            <a:off x="450423" y="1497141"/>
            <a:ext cx="289770" cy="268367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2D593ACB-FABF-4F2D-959A-2BCBAFE1AC61}"/>
              </a:ext>
            </a:extLst>
          </p:cNvPr>
          <p:cNvSpPr txBox="1"/>
          <p:nvPr/>
        </p:nvSpPr>
        <p:spPr>
          <a:xfrm>
            <a:off x="1629874" y="1512532"/>
            <a:ext cx="1238216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7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(1) </a:t>
            </a:r>
            <a:r>
              <a:rPr lang="pt-PT" sz="7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inquérito de diagnóstico; </a:t>
            </a:r>
            <a:r>
              <a:rPr lang="pt-PT" sz="7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(2)</a:t>
            </a:r>
            <a:r>
              <a:rPr lang="pt-PT" sz="7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participação dos alunos numa sessão; </a:t>
            </a:r>
            <a:r>
              <a:rPr lang="pt-PT" sz="7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(3)</a:t>
            </a:r>
            <a:r>
              <a:rPr lang="pt-PT" sz="7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segundo inquérito para avaliação dos contributos da sessão. </a:t>
            </a:r>
            <a:endParaRPr lang="pt-PT" sz="700" dirty="0"/>
          </a:p>
        </p:txBody>
      </p:sp>
      <p:pic>
        <p:nvPicPr>
          <p:cNvPr id="46" name="Imagem 45">
            <a:extLst>
              <a:ext uri="{FF2B5EF4-FFF2-40B4-BE49-F238E27FC236}">
                <a16:creationId xmlns:a16="http://schemas.microsoft.com/office/drawing/2014/main" id="{689AAB36-B4BD-4DCA-99AD-95473D2548CC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6837" r="90000">
                        <a14:foregroundMark x1="7959" y1="29082" x2="40306" y2="76735"/>
                        <a14:foregroundMark x1="40306" y1="76735" x2="94388" y2="56429"/>
                        <a14:foregroundMark x1="94388" y1="56429" x2="40408" y2="27347"/>
                        <a14:foregroundMark x1="40408" y1="27347" x2="6837" y2="26735"/>
                        <a14:foregroundMark x1="47959" y1="40510" x2="47959" y2="405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71131">
            <a:off x="1837938" y="2063982"/>
            <a:ext cx="306000" cy="283399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B0096A84-8A1D-4EDD-B0C6-18C01B7C4E42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6837" r="90000">
                        <a14:foregroundMark x1="7959" y1="29082" x2="40306" y2="76735"/>
                        <a14:foregroundMark x1="40306" y1="76735" x2="94388" y2="56429"/>
                        <a14:foregroundMark x1="94388" y1="56429" x2="40408" y2="27347"/>
                        <a14:foregroundMark x1="40408" y1="27347" x2="6837" y2="26735"/>
                        <a14:foregroundMark x1="47959" y1="40510" x2="47959" y2="405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71131">
            <a:off x="2088688" y="2478817"/>
            <a:ext cx="306000" cy="283399"/>
          </a:xfrm>
          <a:prstGeom prst="rect">
            <a:avLst/>
          </a:prstGeom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107CE7B4-D137-4563-99A4-CAA771DBE186}"/>
              </a:ext>
            </a:extLst>
          </p:cNvPr>
          <p:cNvSpPr txBox="1"/>
          <p:nvPr/>
        </p:nvSpPr>
        <p:spPr>
          <a:xfrm>
            <a:off x="2142717" y="2142879"/>
            <a:ext cx="8590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7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Seleção e contato com as escolas;</a:t>
            </a:r>
          </a:p>
          <a:p>
            <a:pPr algn="ctr"/>
            <a:r>
              <a:rPr lang="pt-PT" sz="700" b="1" dirty="0">
                <a:solidFill>
                  <a:srgbClr val="000000"/>
                </a:solidFill>
                <a:latin typeface="Calibri" panose="020F0502020204030204" pitchFamily="34" charset="0"/>
              </a:rPr>
              <a:t>Apresentação da proposta</a:t>
            </a:r>
            <a:r>
              <a:rPr lang="pt-PT" sz="7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pt-PT" sz="7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355ACA9-5789-48E7-BBCA-31FEC8F88281}"/>
              </a:ext>
            </a:extLst>
          </p:cNvPr>
          <p:cNvSpPr txBox="1"/>
          <p:nvPr/>
        </p:nvSpPr>
        <p:spPr>
          <a:xfrm>
            <a:off x="2805755" y="508914"/>
            <a:ext cx="15172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900" b="1" dirty="0">
                <a:solidFill>
                  <a:srgbClr val="5F9639"/>
                </a:solidFill>
                <a:latin typeface="Comic Sans MS" panose="030F0702030302020204" pitchFamily="66" charset="0"/>
              </a:rPr>
              <a:t>Avaliação de Impacto</a:t>
            </a:r>
          </a:p>
        </p:txBody>
      </p:sp>
      <p:pic>
        <p:nvPicPr>
          <p:cNvPr id="21" name="Imagem 20" descr="Uma imagem com balança, clipart&#10;&#10;Descrição gerada automaticamente com confiança média">
            <a:extLst>
              <a:ext uri="{FF2B5EF4-FFF2-40B4-BE49-F238E27FC236}">
                <a16:creationId xmlns:a16="http://schemas.microsoft.com/office/drawing/2014/main" id="{BD053ABE-DECC-454D-B28F-1A63E708725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288" y="2678393"/>
            <a:ext cx="1162947" cy="561695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AB83A301-27A8-449C-8945-1A9D4B4DAE25}"/>
              </a:ext>
            </a:extLst>
          </p:cNvPr>
          <p:cNvSpPr txBox="1"/>
          <p:nvPr/>
        </p:nvSpPr>
        <p:spPr>
          <a:xfrm>
            <a:off x="2845193" y="1446548"/>
            <a:ext cx="73015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700" i="1" dirty="0"/>
              <a:t>Efeito de estufa; Alterações climáticas; Consequências para a vida Humana; Principais fontes de emissão de CO</a:t>
            </a:r>
            <a:r>
              <a:rPr lang="pt-PT" sz="700" i="1" baseline="-25000" dirty="0"/>
              <a:t>2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75A56210-B170-405F-9539-6B07527ADA10}"/>
              </a:ext>
            </a:extLst>
          </p:cNvPr>
          <p:cNvSpPr txBox="1"/>
          <p:nvPr/>
        </p:nvSpPr>
        <p:spPr>
          <a:xfrm>
            <a:off x="3534413" y="2197749"/>
            <a:ext cx="82734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700" i="1" dirty="0"/>
              <a:t>Formas de redução/captura de emissões de CO</a:t>
            </a:r>
            <a:r>
              <a:rPr lang="pt-PT" sz="700" i="1" baseline="-25000" dirty="0"/>
              <a:t>2</a:t>
            </a:r>
            <a:r>
              <a:rPr lang="pt-PT" sz="700" i="1" dirty="0"/>
              <a:t>; Acordo de Paris pelo Clima</a:t>
            </a:r>
            <a:endParaRPr lang="pt-PT" sz="700" i="1" baseline="-25000" dirty="0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9F0FCE9C-D7D5-422A-8414-8C97E7B2DD6E}"/>
              </a:ext>
            </a:extLst>
          </p:cNvPr>
          <p:cNvSpPr txBox="1"/>
          <p:nvPr/>
        </p:nvSpPr>
        <p:spPr>
          <a:xfrm>
            <a:off x="4441134" y="3046015"/>
            <a:ext cx="13183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" i="1" dirty="0"/>
              <a:t>CCS – </a:t>
            </a:r>
            <a:r>
              <a:rPr lang="pt-PT" sz="600" i="1" dirty="0" err="1"/>
              <a:t>Carbon</a:t>
            </a:r>
            <a:r>
              <a:rPr lang="pt-PT" sz="600" i="1" dirty="0"/>
              <a:t> Capture </a:t>
            </a:r>
            <a:r>
              <a:rPr lang="pt-PT" sz="600" i="1" dirty="0" err="1"/>
              <a:t>and</a:t>
            </a:r>
            <a:r>
              <a:rPr lang="pt-PT" sz="600" i="1" dirty="0"/>
              <a:t> </a:t>
            </a:r>
            <a:r>
              <a:rPr lang="pt-PT" sz="600" i="1" dirty="0" err="1"/>
              <a:t>Storage</a:t>
            </a:r>
            <a:endParaRPr lang="pt-PT" sz="600" i="1" baseline="-25000" dirty="0"/>
          </a:p>
        </p:txBody>
      </p:sp>
      <p:pic>
        <p:nvPicPr>
          <p:cNvPr id="39" name="Picture 4" descr="Nenhuma descrição de foto disponível.">
            <a:extLst>
              <a:ext uri="{FF2B5EF4-FFF2-40B4-BE49-F238E27FC236}">
                <a16:creationId xmlns:a16="http://schemas.microsoft.com/office/drawing/2014/main" id="{CC2EE81B-0CE7-4436-B839-44F00D2FE5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" t="17286" r="1408" b="20684"/>
          <a:stretch/>
        </p:blipFill>
        <p:spPr bwMode="auto">
          <a:xfrm>
            <a:off x="2681" y="2973976"/>
            <a:ext cx="1033815" cy="25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5">
            <a:extLst>
              <a:ext uri="{FF2B5EF4-FFF2-40B4-BE49-F238E27FC236}">
                <a16:creationId xmlns:a16="http://schemas.microsoft.com/office/drawing/2014/main" id="{3B394F46-7ACF-4A1F-97AE-343EF23DF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36" y="2965590"/>
            <a:ext cx="1162947" cy="260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m 17" descr="Uma imagem com texto, Gráficos, logótipo, Tipo de letra&#10;&#10;Descrição gerada automaticamente">
            <a:extLst>
              <a:ext uri="{FF2B5EF4-FFF2-40B4-BE49-F238E27FC236}">
                <a16:creationId xmlns:a16="http://schemas.microsoft.com/office/drawing/2014/main" id="{E8280485-5C3B-4D5B-9985-2AD8BA90E753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2" t="36722" r="13993" b="38948"/>
          <a:stretch/>
        </p:blipFill>
        <p:spPr>
          <a:xfrm>
            <a:off x="2147797" y="2960051"/>
            <a:ext cx="988439" cy="251648"/>
          </a:xfrm>
          <a:prstGeom prst="rect">
            <a:avLst/>
          </a:prstGeom>
        </p:spPr>
      </p:pic>
      <p:sp>
        <p:nvSpPr>
          <p:cNvPr id="43" name="CaixaDeTexto 42">
            <a:extLst>
              <a:ext uri="{FF2B5EF4-FFF2-40B4-BE49-F238E27FC236}">
                <a16:creationId xmlns:a16="http://schemas.microsoft.com/office/drawing/2014/main" id="{D90011D2-6ADD-401A-9B67-D30A32A262C8}"/>
              </a:ext>
            </a:extLst>
          </p:cNvPr>
          <p:cNvSpPr txBox="1"/>
          <p:nvPr/>
        </p:nvSpPr>
        <p:spPr>
          <a:xfrm>
            <a:off x="3074717" y="983225"/>
            <a:ext cx="8390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algn="just">
              <a:defRPr sz="900" b="1">
                <a:solidFill>
                  <a:srgbClr val="5F9639"/>
                </a:solidFill>
                <a:latin typeface="Comic Sans MS" panose="030F0702030302020204" pitchFamily="66" charset="0"/>
              </a:defRPr>
            </a:lvl1pPr>
          </a:lstStyle>
          <a:p>
            <a:pPr algn="ctr"/>
            <a:r>
              <a:rPr lang="pt-PT" sz="700" b="0" dirty="0">
                <a:solidFill>
                  <a:schemeClr val="accent6">
                    <a:lumMod val="50000"/>
                  </a:schemeClr>
                </a:solidFill>
              </a:rPr>
              <a:t>Principais Conclusões Inquéritos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42D88005-833B-47FB-99F8-D35C27F7891A}"/>
              </a:ext>
            </a:extLst>
          </p:cNvPr>
          <p:cNvSpPr txBox="1"/>
          <p:nvPr/>
        </p:nvSpPr>
        <p:spPr>
          <a:xfrm>
            <a:off x="4563767" y="2502803"/>
            <a:ext cx="827345" cy="397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algn="just">
              <a:defRPr sz="900" b="1">
                <a:solidFill>
                  <a:srgbClr val="5F9639"/>
                </a:solidFill>
                <a:latin typeface="Comic Sans MS" panose="030F0702030302020204" pitchFamily="66" charset="0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pt-PT" sz="700" dirty="0">
                <a:solidFill>
                  <a:schemeClr val="tx1"/>
                </a:solidFill>
              </a:rPr>
              <a:t>Obrigada pela Atenção!</a:t>
            </a:r>
          </a:p>
        </p:txBody>
      </p:sp>
    </p:spTree>
    <p:extLst>
      <p:ext uri="{BB962C8B-B14F-4D97-AF65-F5344CB8AC3E}">
        <p14:creationId xmlns:p14="http://schemas.microsoft.com/office/powerpoint/2010/main" val="383668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4" grpId="0"/>
      <p:bldP spid="16" grpId="0"/>
      <p:bldP spid="26" grpId="0"/>
      <p:bldP spid="6" grpId="0"/>
      <p:bldP spid="22" grpId="0"/>
      <p:bldP spid="40" grpId="0"/>
      <p:bldP spid="41" grpId="0"/>
      <p:bldP spid="43" grpId="0"/>
      <p:bldP spid="47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253</Words>
  <Application>Microsoft Office PowerPoint</Application>
  <PresentationFormat>Personalizados</PresentationFormat>
  <Paragraphs>29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Centaur</vt:lpstr>
      <vt:lpstr>Comic Sans MS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Catarina Pinho</dc:creator>
  <cp:lastModifiedBy>Ana Catarina Pinho</cp:lastModifiedBy>
  <cp:revision>30</cp:revision>
  <dcterms:created xsi:type="dcterms:W3CDTF">2024-04-26T09:18:10Z</dcterms:created>
  <dcterms:modified xsi:type="dcterms:W3CDTF">2024-05-09T08:14:20Z</dcterms:modified>
</cp:coreProperties>
</file>